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308" r:id="rId3"/>
    <p:sldId id="309" r:id="rId4"/>
    <p:sldId id="315" r:id="rId5"/>
    <p:sldId id="310" r:id="rId6"/>
    <p:sldId id="311" r:id="rId7"/>
    <p:sldId id="312" r:id="rId8"/>
    <p:sldId id="313" r:id="rId9"/>
    <p:sldId id="322" r:id="rId10"/>
    <p:sldId id="319" r:id="rId11"/>
    <p:sldId id="316" r:id="rId12"/>
    <p:sldId id="317" r:id="rId13"/>
    <p:sldId id="318"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942"/>
    <a:srgbClr val="D1DFD6"/>
    <a:srgbClr val="003D7D"/>
    <a:srgbClr val="B2E4AE"/>
    <a:srgbClr val="3EA4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1429" autoAdjust="0"/>
  </p:normalViewPr>
  <p:slideViewPr>
    <p:cSldViewPr>
      <p:cViewPr>
        <p:scale>
          <a:sx n="60" d="100"/>
          <a:sy n="60" d="100"/>
        </p:scale>
        <p:origin x="-1782" y="-2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EA75B2F-E84E-4A75-9244-D2623B9AD647}" type="datetimeFigureOut">
              <a:rPr lang="en-GB" smtClean="0"/>
              <a:t>15/07/2016</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2BB6D59-3853-41C3-9ABE-E5AAA648E750}" type="slidenum">
              <a:rPr lang="en-GB" smtClean="0"/>
              <a:t>‹#›</a:t>
            </a:fld>
            <a:endParaRPr lang="en-GB"/>
          </a:p>
        </p:txBody>
      </p:sp>
    </p:spTree>
    <p:extLst>
      <p:ext uri="{BB962C8B-B14F-4D97-AF65-F5344CB8AC3E}">
        <p14:creationId xmlns:p14="http://schemas.microsoft.com/office/powerpoint/2010/main" val="4030249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718942A-7920-4F76-ACD5-9F547F5F577D}" type="datetimeFigureOut">
              <a:rPr lang="en-GB" smtClean="0"/>
              <a:t>15/07/2016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08E132B-1838-4AA2-80A9-CFE37CC7ED86}" type="slidenum">
              <a:rPr lang="en-GB" smtClean="0"/>
              <a:t>‹#›</a:t>
            </a:fld>
            <a:endParaRPr lang="en-GB"/>
          </a:p>
        </p:txBody>
      </p:sp>
    </p:spTree>
    <p:extLst>
      <p:ext uri="{BB962C8B-B14F-4D97-AF65-F5344CB8AC3E}">
        <p14:creationId xmlns:p14="http://schemas.microsoft.com/office/powerpoint/2010/main" val="78122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E132B-1838-4AA2-80A9-CFE37CC7ED86}" type="slidenum">
              <a:rPr lang="en-GB" smtClean="0"/>
              <a:t>1</a:t>
            </a:fld>
            <a:endParaRPr lang="en-GB"/>
          </a:p>
        </p:txBody>
      </p:sp>
    </p:spTree>
    <p:extLst>
      <p:ext uri="{BB962C8B-B14F-4D97-AF65-F5344CB8AC3E}">
        <p14:creationId xmlns:p14="http://schemas.microsoft.com/office/powerpoint/2010/main" val="645294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E132B-1838-4AA2-80A9-CFE37CC7ED86}" type="slidenum">
              <a:rPr lang="en-GB" smtClean="0"/>
              <a:t>10</a:t>
            </a:fld>
            <a:endParaRPr lang="en-GB"/>
          </a:p>
        </p:txBody>
      </p:sp>
    </p:spTree>
    <p:extLst>
      <p:ext uri="{BB962C8B-B14F-4D97-AF65-F5344CB8AC3E}">
        <p14:creationId xmlns:p14="http://schemas.microsoft.com/office/powerpoint/2010/main" val="3177120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E132B-1838-4AA2-80A9-CFE37CC7ED86}" type="slidenum">
              <a:rPr lang="en-GB" smtClean="0"/>
              <a:t>11</a:t>
            </a:fld>
            <a:endParaRPr lang="en-GB"/>
          </a:p>
        </p:txBody>
      </p:sp>
    </p:spTree>
    <p:extLst>
      <p:ext uri="{BB962C8B-B14F-4D97-AF65-F5344CB8AC3E}">
        <p14:creationId xmlns:p14="http://schemas.microsoft.com/office/powerpoint/2010/main" val="3013603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E132B-1838-4AA2-80A9-CFE37CC7ED86}" type="slidenum">
              <a:rPr lang="en-GB" smtClean="0"/>
              <a:t>12</a:t>
            </a:fld>
            <a:endParaRPr lang="en-GB"/>
          </a:p>
        </p:txBody>
      </p:sp>
    </p:spTree>
    <p:extLst>
      <p:ext uri="{BB962C8B-B14F-4D97-AF65-F5344CB8AC3E}">
        <p14:creationId xmlns:p14="http://schemas.microsoft.com/office/powerpoint/2010/main" val="1151336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E132B-1838-4AA2-80A9-CFE37CC7ED86}" type="slidenum">
              <a:rPr lang="en-GB" smtClean="0"/>
              <a:t>13</a:t>
            </a:fld>
            <a:endParaRPr lang="en-GB"/>
          </a:p>
        </p:txBody>
      </p:sp>
    </p:spTree>
    <p:extLst>
      <p:ext uri="{BB962C8B-B14F-4D97-AF65-F5344CB8AC3E}">
        <p14:creationId xmlns:p14="http://schemas.microsoft.com/office/powerpoint/2010/main" val="50942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E132B-1838-4AA2-80A9-CFE37CC7ED86}" type="slidenum">
              <a:rPr lang="en-GB" smtClean="0"/>
              <a:t>2</a:t>
            </a:fld>
            <a:endParaRPr lang="en-GB"/>
          </a:p>
        </p:txBody>
      </p:sp>
    </p:spTree>
    <p:extLst>
      <p:ext uri="{BB962C8B-B14F-4D97-AF65-F5344CB8AC3E}">
        <p14:creationId xmlns:p14="http://schemas.microsoft.com/office/powerpoint/2010/main" val="301449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E132B-1838-4AA2-80A9-CFE37CC7ED86}" type="slidenum">
              <a:rPr lang="en-GB" smtClean="0"/>
              <a:t>3</a:t>
            </a:fld>
            <a:endParaRPr lang="en-GB"/>
          </a:p>
        </p:txBody>
      </p:sp>
    </p:spTree>
    <p:extLst>
      <p:ext uri="{BB962C8B-B14F-4D97-AF65-F5344CB8AC3E}">
        <p14:creationId xmlns:p14="http://schemas.microsoft.com/office/powerpoint/2010/main" val="326009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E132B-1838-4AA2-80A9-CFE37CC7ED86}" type="slidenum">
              <a:rPr lang="en-GB" smtClean="0"/>
              <a:t>4</a:t>
            </a:fld>
            <a:endParaRPr lang="en-GB"/>
          </a:p>
        </p:txBody>
      </p:sp>
    </p:spTree>
    <p:extLst>
      <p:ext uri="{BB962C8B-B14F-4D97-AF65-F5344CB8AC3E}">
        <p14:creationId xmlns:p14="http://schemas.microsoft.com/office/powerpoint/2010/main" val="131270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E132B-1838-4AA2-80A9-CFE37CC7ED86}" type="slidenum">
              <a:rPr lang="en-GB" smtClean="0"/>
              <a:t>5</a:t>
            </a:fld>
            <a:endParaRPr lang="en-GB"/>
          </a:p>
        </p:txBody>
      </p:sp>
    </p:spTree>
    <p:extLst>
      <p:ext uri="{BB962C8B-B14F-4D97-AF65-F5344CB8AC3E}">
        <p14:creationId xmlns:p14="http://schemas.microsoft.com/office/powerpoint/2010/main" val="95500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E132B-1838-4AA2-80A9-CFE37CC7ED86}" type="slidenum">
              <a:rPr lang="en-GB" smtClean="0"/>
              <a:t>6</a:t>
            </a:fld>
            <a:endParaRPr lang="en-GB"/>
          </a:p>
        </p:txBody>
      </p:sp>
    </p:spTree>
    <p:extLst>
      <p:ext uri="{BB962C8B-B14F-4D97-AF65-F5344CB8AC3E}">
        <p14:creationId xmlns:p14="http://schemas.microsoft.com/office/powerpoint/2010/main" val="3306738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E132B-1838-4AA2-80A9-CFE37CC7ED86}" type="slidenum">
              <a:rPr lang="en-GB" smtClean="0"/>
              <a:t>7</a:t>
            </a:fld>
            <a:endParaRPr lang="en-GB"/>
          </a:p>
        </p:txBody>
      </p:sp>
    </p:spTree>
    <p:extLst>
      <p:ext uri="{BB962C8B-B14F-4D97-AF65-F5344CB8AC3E}">
        <p14:creationId xmlns:p14="http://schemas.microsoft.com/office/powerpoint/2010/main" val="286713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E132B-1838-4AA2-80A9-CFE37CC7ED86}" type="slidenum">
              <a:rPr lang="en-GB" smtClean="0"/>
              <a:t>8</a:t>
            </a:fld>
            <a:endParaRPr lang="en-GB"/>
          </a:p>
        </p:txBody>
      </p:sp>
    </p:spTree>
    <p:extLst>
      <p:ext uri="{BB962C8B-B14F-4D97-AF65-F5344CB8AC3E}">
        <p14:creationId xmlns:p14="http://schemas.microsoft.com/office/powerpoint/2010/main" val="1007270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8E132B-1838-4AA2-80A9-CFE37CC7ED86}" type="slidenum">
              <a:rPr lang="en-GB" smtClean="0"/>
              <a:t>9</a:t>
            </a:fld>
            <a:endParaRPr lang="en-GB"/>
          </a:p>
        </p:txBody>
      </p:sp>
    </p:spTree>
    <p:extLst>
      <p:ext uri="{BB962C8B-B14F-4D97-AF65-F5344CB8AC3E}">
        <p14:creationId xmlns:p14="http://schemas.microsoft.com/office/powerpoint/2010/main" val="31771203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10000" b="100000" l="0" r="99867">
                        <a14:foregroundMark x1="31333" y1="91717" x2="31333" y2="91717"/>
                        <a14:foregroundMark x1="34267" y1="85253" x2="34267" y2="85253"/>
                        <a14:foregroundMark x1="36067" y1="90404" x2="36067" y2="90404"/>
                        <a14:foregroundMark x1="31800" y1="90303" x2="31800" y2="90303"/>
                        <a14:foregroundMark x1="33267" y1="90707" x2="34267" y2="98384"/>
                        <a14:foregroundMark x1="74733" y1="86970" x2="75067" y2="96162"/>
                        <a14:foregroundMark x1="27067" y1="67879" x2="27067" y2="67879"/>
                        <a14:foregroundMark x1="29800" y1="74646" x2="29933" y2="75152"/>
                        <a14:foregroundMark x1="48733" y1="79697" x2="48733" y2="79697"/>
                      </a14:backgroundRemoval>
                    </a14:imgEffect>
                  </a14:imgLayer>
                </a14:imgProps>
              </a:ext>
              <a:ext uri="{28A0092B-C50C-407E-A947-70E740481C1C}">
                <a14:useLocalDpi xmlns:a14="http://schemas.microsoft.com/office/drawing/2010/main" val="0"/>
              </a:ext>
            </a:extLst>
          </a:blip>
          <a:srcRect r="7487"/>
          <a:stretch/>
        </p:blipFill>
        <p:spPr bwMode="auto">
          <a:xfrm flipH="1">
            <a:off x="1016" y="332656"/>
            <a:ext cx="9165578" cy="654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userDrawn="1"/>
        </p:nvSpPr>
        <p:spPr>
          <a:xfrm>
            <a:off x="252785" y="404664"/>
            <a:ext cx="2014610" cy="369332"/>
          </a:xfrm>
          <a:prstGeom prst="rect">
            <a:avLst/>
          </a:prstGeom>
        </p:spPr>
        <p:txBody>
          <a:bodyPr wrap="square">
            <a:spAutoFit/>
          </a:bodyPr>
          <a:lstStyle/>
          <a:p>
            <a:pPr algn="ctr"/>
            <a:r>
              <a:rPr lang="en-GB" dirty="0" smtClean="0">
                <a:solidFill>
                  <a:srgbClr val="48A942"/>
                </a:solidFill>
              </a:rPr>
              <a:t>www.rsb.org.uk</a:t>
            </a:r>
            <a:endParaRPr lang="en-GB" dirty="0">
              <a:solidFill>
                <a:srgbClr val="48A942"/>
              </a:solidFill>
            </a:endParaRPr>
          </a:p>
        </p:txBody>
      </p:sp>
    </p:spTree>
    <p:extLst>
      <p:ext uri="{BB962C8B-B14F-4D97-AF65-F5344CB8AC3E}">
        <p14:creationId xmlns:p14="http://schemas.microsoft.com/office/powerpoint/2010/main" val="37446415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971600" y="1"/>
            <a:ext cx="5540151" cy="1052735"/>
          </a:xfrm>
        </p:spPr>
        <p:txBody>
          <a:bodyPr>
            <a:normAutofit/>
          </a:bodyPr>
          <a:lstStyle>
            <a:lvl1pPr algn="ctr">
              <a:defRPr sz="3200"/>
            </a:lvl1pPr>
          </a:lstStyle>
          <a:p>
            <a:r>
              <a:rPr lang="en-US" dirty="0" smtClean="0"/>
              <a:t>Click to edit Master title style</a:t>
            </a:r>
            <a:endParaRPr lang="en-GB" dirty="0"/>
          </a:p>
        </p:txBody>
      </p:sp>
    </p:spTree>
    <p:extLst>
      <p:ext uri="{BB962C8B-B14F-4D97-AF65-F5344CB8AC3E}">
        <p14:creationId xmlns:p14="http://schemas.microsoft.com/office/powerpoint/2010/main" val="33052989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592" y="5790457"/>
            <a:ext cx="662879" cy="662879"/>
          </a:xfrm>
          <a:prstGeom prst="rect">
            <a:avLst/>
          </a:prstGeom>
        </p:spPr>
      </p:pic>
      <p:pic>
        <p:nvPicPr>
          <p:cNvPr id="5"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8304" y="5157192"/>
            <a:ext cx="1296144" cy="1296144"/>
          </a:xfrm>
          <a:prstGeom prst="rect">
            <a:avLst/>
          </a:prstGeom>
        </p:spPr>
      </p:pic>
      <p:pic>
        <p:nvPicPr>
          <p:cNvPr id="6" name="Picture 5"/>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5885661"/>
            <a:ext cx="457200" cy="457200"/>
          </a:xfrm>
          <a:prstGeom prst="rect">
            <a:avLst/>
          </a:prstGeom>
        </p:spPr>
      </p:pic>
      <p:pic>
        <p:nvPicPr>
          <p:cNvPr id="7" name="Picture 6"/>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66328"/>
            <a:ext cx="914400" cy="914400"/>
          </a:xfrm>
          <a:prstGeom prst="rect">
            <a:avLst/>
          </a:prstGeom>
          <a:noFill/>
          <a:ln>
            <a:noFill/>
          </a:ln>
        </p:spPr>
      </p:pic>
      <p:pic>
        <p:nvPicPr>
          <p:cNvPr id="8" name="Picture 7"/>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8424" y="1484784"/>
            <a:ext cx="529208" cy="529208"/>
          </a:xfrm>
          <a:prstGeom prst="rect">
            <a:avLst/>
          </a:prstGeom>
        </p:spPr>
      </p:pic>
      <p:pic>
        <p:nvPicPr>
          <p:cNvPr id="9" name="Picture 8"/>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560" y="5610944"/>
            <a:ext cx="338336" cy="338336"/>
          </a:xfrm>
          <a:prstGeom prst="rect">
            <a:avLst/>
          </a:prstGeom>
        </p:spPr>
      </p:pic>
      <p:pic>
        <p:nvPicPr>
          <p:cNvPr id="10" name="Picture 9"/>
          <p:cNvPicPr>
            <a:picLocks noChangeAspect="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6416" y="5750034"/>
            <a:ext cx="648072" cy="648072"/>
          </a:xfrm>
          <a:prstGeom prst="rect">
            <a:avLst/>
          </a:prstGeom>
        </p:spPr>
      </p:pic>
      <p:pic>
        <p:nvPicPr>
          <p:cNvPr id="11" name="Picture 10"/>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340000">
            <a:off x="267458" y="4469396"/>
            <a:ext cx="513161" cy="513161"/>
          </a:xfrm>
          <a:prstGeom prst="rect">
            <a:avLst/>
          </a:prstGeom>
        </p:spPr>
      </p:pic>
      <p:sp>
        <p:nvSpPr>
          <p:cNvPr id="13" name="Title 1"/>
          <p:cNvSpPr>
            <a:spLocks noGrp="1"/>
          </p:cNvSpPr>
          <p:nvPr>
            <p:ph type="ctrTitle"/>
          </p:nvPr>
        </p:nvSpPr>
        <p:spPr>
          <a:xfrm>
            <a:off x="971600" y="1"/>
            <a:ext cx="5540151" cy="1052735"/>
          </a:xfrm>
        </p:spPr>
        <p:txBody>
          <a:bodyPr>
            <a:normAutofit/>
          </a:bodyPr>
          <a:lstStyle>
            <a:lvl1pPr algn="ctr">
              <a:defRPr sz="3200"/>
            </a:lvl1pPr>
          </a:lstStyle>
          <a:p>
            <a:r>
              <a:rPr lang="en-US" dirty="0" smtClean="0"/>
              <a:t>Click to edit Master title style</a:t>
            </a:r>
            <a:endParaRPr lang="en-GB" dirty="0"/>
          </a:p>
        </p:txBody>
      </p:sp>
    </p:spTree>
    <p:extLst>
      <p:ext uri="{BB962C8B-B14F-4D97-AF65-F5344CB8AC3E}">
        <p14:creationId xmlns:p14="http://schemas.microsoft.com/office/powerpoint/2010/main" val="22263235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2" descr="S:\MMC\Alexandra S\Graphics\RSB_colour.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24488" y="167517"/>
            <a:ext cx="2340000" cy="88521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7"/>
          <p:cNvGrpSpPr>
            <a:grpSpLocks/>
          </p:cNvGrpSpPr>
          <p:nvPr userDrawn="1"/>
        </p:nvGrpSpPr>
        <p:grpSpPr bwMode="auto">
          <a:xfrm>
            <a:off x="0" y="6256338"/>
            <a:ext cx="9144000" cy="601662"/>
            <a:chOff x="0" y="6255939"/>
            <a:chExt cx="9144000" cy="602058"/>
          </a:xfrm>
        </p:grpSpPr>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a:off x="6228184"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flipH="1">
              <a:off x="3312368"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flipH="1">
              <a:off x="539552"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flipH="1">
              <a:off x="0"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230341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2987824" y="2276872"/>
            <a:ext cx="6156176" cy="1470025"/>
          </a:xfrm>
        </p:spPr>
        <p:txBody>
          <a:bodyPr>
            <a:noAutofit/>
          </a:bodyPr>
          <a:lstStyle/>
          <a:p>
            <a:r>
              <a:rPr lang="en-GB" sz="3600" dirty="0" smtClean="0"/>
              <a:t/>
            </a:r>
            <a:br>
              <a:rPr lang="en-GB" sz="3600" dirty="0" smtClean="0"/>
            </a:br>
            <a:r>
              <a:rPr lang="en-GB" sz="3600" dirty="0"/>
              <a:t/>
            </a:r>
            <a:br>
              <a:rPr lang="en-GB" sz="3600" dirty="0"/>
            </a:br>
            <a:r>
              <a:rPr lang="en-GB" sz="3600" dirty="0" smtClean="0"/>
              <a:t/>
            </a:r>
            <a:br>
              <a:rPr lang="en-GB" sz="3600" dirty="0" smtClean="0"/>
            </a:br>
            <a:r>
              <a:rPr lang="en-GB" sz="3600" dirty="0"/>
              <a:t/>
            </a:r>
            <a:br>
              <a:rPr lang="en-GB" sz="3600" dirty="0"/>
            </a:br>
            <a:r>
              <a:rPr lang="en-GB" sz="3600" dirty="0" smtClean="0"/>
              <a:t/>
            </a:r>
            <a:br>
              <a:rPr lang="en-GB" sz="3600" dirty="0" smtClean="0"/>
            </a:br>
            <a:r>
              <a:rPr lang="en-GB" sz="3600" dirty="0" smtClean="0"/>
              <a:t>Teaching the new A Levels: </a:t>
            </a:r>
            <a:br>
              <a:rPr lang="en-GB" sz="3600" dirty="0" smtClean="0"/>
            </a:br>
            <a:r>
              <a:rPr lang="en-GB" sz="3600" dirty="0" smtClean="0"/>
              <a:t>Dr Nick Dixon</a:t>
            </a:r>
            <a:br>
              <a:rPr lang="en-GB" sz="3600" dirty="0" smtClean="0"/>
            </a:br>
            <a:r>
              <a:rPr lang="en-GB" sz="3600" dirty="0" smtClean="0"/>
              <a:t/>
            </a:r>
            <a:br>
              <a:rPr lang="en-GB" sz="3600" dirty="0" smtClean="0"/>
            </a:br>
            <a:r>
              <a:rPr lang="en-GB" sz="2800" dirty="0" smtClean="0"/>
              <a:t> </a:t>
            </a:r>
            <a:endParaRPr lang="en-GB" sz="2800" dirty="0"/>
          </a:p>
        </p:txBody>
      </p:sp>
    </p:spTree>
    <p:extLst>
      <p:ext uri="{BB962C8B-B14F-4D97-AF65-F5344CB8AC3E}">
        <p14:creationId xmlns:p14="http://schemas.microsoft.com/office/powerpoint/2010/main" val="3725060407"/>
      </p:ext>
    </p:extLst>
  </p:cSld>
  <p:clrMapOvr>
    <a:masterClrMapping/>
  </p:clrMapOvr>
  <mc:AlternateContent xmlns:mc="http://schemas.openxmlformats.org/markup-compatibility/2006" xmlns:p14="http://schemas.microsoft.com/office/powerpoint/2010/main">
    <mc:Choice Requires="p14">
      <p:transition spd="med" p14:dur="700" advTm="1918">
        <p:fade/>
      </p:transition>
    </mc:Choice>
    <mc:Fallback xmlns="">
      <p:transition spd="med" advTm="1918">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309319"/>
          </a:xfrm>
        </p:spPr>
        <p:txBody>
          <a:bodyPr anchor="t"/>
          <a:lstStyle/>
          <a:p>
            <a:pPr algn="l"/>
            <a:r>
              <a:rPr lang="en-GB" dirty="0" smtClean="0"/>
              <a:t>A practical book:</a:t>
            </a:r>
            <a:endParaRPr lang="en-GB"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001" t="6896" r="4137" b="8505"/>
          <a:stretch/>
        </p:blipFill>
        <p:spPr>
          <a:xfrm>
            <a:off x="-36513" y="0"/>
            <a:ext cx="9177695" cy="6885384"/>
          </a:xfrm>
          <a:prstGeom prst="rect">
            <a:avLst/>
          </a:prstGeom>
        </p:spPr>
      </p:pic>
    </p:spTree>
    <p:extLst>
      <p:ext uri="{BB962C8B-B14F-4D97-AF65-F5344CB8AC3E}">
        <p14:creationId xmlns:p14="http://schemas.microsoft.com/office/powerpoint/2010/main" val="3662677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309319"/>
          </a:xfrm>
        </p:spPr>
        <p:txBody>
          <a:bodyPr anchor="t">
            <a:normAutofit fontScale="90000"/>
          </a:bodyPr>
          <a:lstStyle/>
          <a:p>
            <a:pPr marL="0" indent="0" algn="l"/>
            <a:r>
              <a:rPr lang="en-GB" sz="3600" b="1" dirty="0" smtClean="0"/>
              <a:t>Content changes:</a:t>
            </a:r>
            <a:r>
              <a:rPr lang="en-GB" b="1" dirty="0" smtClean="0"/>
              <a:t/>
            </a:r>
            <a:br>
              <a:rPr lang="en-GB" b="1" dirty="0" smtClean="0"/>
            </a:br>
            <a:r>
              <a:rPr lang="en-GB" dirty="0"/>
              <a:t/>
            </a:r>
            <a:br>
              <a:rPr lang="en-GB" dirty="0"/>
            </a:br>
            <a:r>
              <a:rPr lang="en-GB" dirty="0" smtClean="0"/>
              <a:t>What is new: water, inorganic ions, bonding in proteins, more detail about ATP, viruses, ELISA, calculating the mitotic index, translocation in plants, stabilising selection, species richness, carrying capacity, phosphorous cycle, </a:t>
            </a:r>
            <a:r>
              <a:rPr lang="en-GB" dirty="0" err="1" smtClean="0"/>
              <a:t>dihybrid</a:t>
            </a:r>
            <a:r>
              <a:rPr lang="en-GB" dirty="0" smtClean="0"/>
              <a:t> inheritance, nephron structure</a:t>
            </a:r>
            <a:br>
              <a:rPr lang="en-GB" dirty="0" smtClean="0"/>
            </a:br>
            <a:r>
              <a:rPr lang="en-GB" dirty="0"/>
              <a:t/>
            </a:r>
            <a:br>
              <a:rPr lang="en-GB" dirty="0"/>
            </a:br>
            <a:r>
              <a:rPr lang="en-GB" dirty="0" smtClean="0"/>
              <a:t>What is lost: disease, lock and key hypothesis, water uptake in plants, ecological pyramids, intensive farming, carbon cycle, global warming, thermoregulation</a:t>
            </a:r>
            <a:endParaRPr lang="en-GB" dirty="0"/>
          </a:p>
        </p:txBody>
      </p:sp>
    </p:spTree>
    <p:extLst>
      <p:ext uri="{BB962C8B-B14F-4D97-AF65-F5344CB8AC3E}">
        <p14:creationId xmlns:p14="http://schemas.microsoft.com/office/powerpoint/2010/main" val="3128616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309319"/>
          </a:xfrm>
        </p:spPr>
        <p:txBody>
          <a:bodyPr anchor="t"/>
          <a:lstStyle/>
          <a:p>
            <a:pPr marL="0" indent="0" algn="l"/>
            <a:r>
              <a:rPr lang="en-GB" b="1" dirty="0" smtClean="0"/>
              <a:t>Mathematics in biology:</a:t>
            </a:r>
            <a:br>
              <a:rPr lang="en-GB" b="1" dirty="0" smtClean="0"/>
            </a:br>
            <a:r>
              <a:rPr lang="en-GB" dirty="0"/>
              <a:t/>
            </a:r>
            <a:br>
              <a:rPr lang="en-GB" dirty="0"/>
            </a:br>
            <a:r>
              <a:rPr lang="en-GB" dirty="0" smtClean="0"/>
              <a:t>There doesn’t seem to be much of a change. Ten percent of exam papers will test this. It will be equivalent to higher tier GCSE mathematics.</a:t>
            </a:r>
            <a:br>
              <a:rPr lang="en-GB" dirty="0" smtClean="0"/>
            </a:br>
            <a:r>
              <a:rPr lang="en-GB" dirty="0"/>
              <a:t/>
            </a:r>
            <a:br>
              <a:rPr lang="en-GB" dirty="0"/>
            </a:br>
            <a:r>
              <a:rPr lang="en-GB" dirty="0" smtClean="0"/>
              <a:t>It will cover: arithmetic and numerical computation, handling data, algebra, graphs, geometry and trigonometry</a:t>
            </a:r>
            <a:endParaRPr lang="en-GB" dirty="0"/>
          </a:p>
        </p:txBody>
      </p:sp>
    </p:spTree>
    <p:extLst>
      <p:ext uri="{BB962C8B-B14F-4D97-AF65-F5344CB8AC3E}">
        <p14:creationId xmlns:p14="http://schemas.microsoft.com/office/powerpoint/2010/main" val="3128616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309319"/>
          </a:xfrm>
        </p:spPr>
        <p:txBody>
          <a:bodyPr anchor="t"/>
          <a:lstStyle/>
          <a:p>
            <a:pPr marL="0" indent="0" algn="l"/>
            <a:r>
              <a:rPr lang="en-GB" b="1" dirty="0" smtClean="0"/>
              <a:t>One of my Year 12 students said:</a:t>
            </a:r>
            <a:r>
              <a:rPr lang="en-GB" dirty="0" smtClean="0"/>
              <a:t/>
            </a:r>
            <a:br>
              <a:rPr lang="en-GB" dirty="0" smtClean="0"/>
            </a:br>
            <a:r>
              <a:rPr lang="en-GB" dirty="0"/>
              <a:t/>
            </a:r>
            <a:br>
              <a:rPr lang="en-GB" dirty="0"/>
            </a:br>
            <a:r>
              <a:rPr lang="en-GB" dirty="0" smtClean="0"/>
              <a:t>“This year there is much more emphasis on retaining and then applying knowledge. My teachers pester me about keeping my notes neat and in order. The </a:t>
            </a:r>
            <a:r>
              <a:rPr lang="en-GB" dirty="0" err="1" smtClean="0"/>
              <a:t>practicals</a:t>
            </a:r>
            <a:r>
              <a:rPr lang="en-GB" dirty="0" smtClean="0"/>
              <a:t> are the most different. I feel I learn more by improving on the previous practical [not just being stand-alone]. I like my lab book!”</a:t>
            </a:r>
            <a:endParaRPr lang="en-GB" dirty="0"/>
          </a:p>
        </p:txBody>
      </p:sp>
    </p:spTree>
    <p:extLst>
      <p:ext uri="{BB962C8B-B14F-4D97-AF65-F5344CB8AC3E}">
        <p14:creationId xmlns:p14="http://schemas.microsoft.com/office/powerpoint/2010/main" val="3128616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309319"/>
          </a:xfrm>
        </p:spPr>
        <p:txBody>
          <a:bodyPr anchor="t"/>
          <a:lstStyle/>
          <a:p>
            <a:pPr marL="0" indent="0" algn="l"/>
            <a:r>
              <a:rPr lang="en-GB" b="1" dirty="0" smtClean="0"/>
              <a:t>Course structure:</a:t>
            </a:r>
            <a:r>
              <a:rPr lang="en-GB" dirty="0" smtClean="0"/>
              <a:t/>
            </a:r>
            <a:br>
              <a:rPr lang="en-GB" dirty="0" smtClean="0"/>
            </a:br>
            <a:r>
              <a:rPr lang="en-GB" dirty="0"/>
              <a:t/>
            </a:r>
            <a:br>
              <a:rPr lang="en-GB" dirty="0"/>
            </a:br>
            <a:r>
              <a:rPr lang="en-GB" dirty="0" smtClean="0"/>
              <a:t>Previously</a:t>
            </a:r>
            <a:r>
              <a:rPr lang="en-GB" dirty="0"/>
              <a:t>: </a:t>
            </a:r>
            <a:r>
              <a:rPr lang="en-GB" dirty="0" smtClean="0"/>
              <a:t>January </a:t>
            </a:r>
            <a:r>
              <a:rPr lang="en-GB" dirty="0"/>
              <a:t>and June exams and so resits were allowed</a:t>
            </a:r>
            <a:br>
              <a:rPr lang="en-GB" dirty="0"/>
            </a:br>
            <a:r>
              <a:rPr lang="en-GB" dirty="0" smtClean="0"/>
              <a:t/>
            </a:r>
            <a:br>
              <a:rPr lang="en-GB" dirty="0" smtClean="0"/>
            </a:br>
            <a:r>
              <a:rPr lang="en-GB" dirty="0" smtClean="0"/>
              <a:t>Now</a:t>
            </a:r>
            <a:r>
              <a:rPr lang="en-GB" dirty="0"/>
              <a:t>: Both courses (AS and A2) are linear with no January exams and so no resits</a:t>
            </a:r>
            <a:br>
              <a:rPr lang="en-GB" dirty="0"/>
            </a:br>
            <a:r>
              <a:rPr lang="en-GB" dirty="0"/>
              <a:t/>
            </a:r>
            <a:br>
              <a:rPr lang="en-GB" dirty="0"/>
            </a:br>
            <a:r>
              <a:rPr lang="en-GB" dirty="0"/>
              <a:t>Additionally the courses have been </a:t>
            </a:r>
            <a:r>
              <a:rPr lang="en-GB" dirty="0" smtClean="0"/>
              <a:t>‘decoupled’ so AS is stand-alone</a:t>
            </a:r>
            <a:br>
              <a:rPr lang="en-GB" dirty="0" smtClean="0"/>
            </a:br>
            <a:r>
              <a:rPr lang="en-GB" dirty="0"/>
              <a:t/>
            </a:r>
            <a:br>
              <a:rPr lang="en-GB" dirty="0"/>
            </a:br>
            <a:r>
              <a:rPr lang="en-GB" dirty="0" smtClean="0"/>
              <a:t>Implications: We now only offer A2 not AS</a:t>
            </a:r>
            <a:endParaRPr lang="en-GB" dirty="0"/>
          </a:p>
        </p:txBody>
      </p:sp>
    </p:spTree>
    <p:extLst>
      <p:ext uri="{BB962C8B-B14F-4D97-AF65-F5344CB8AC3E}">
        <p14:creationId xmlns:p14="http://schemas.microsoft.com/office/powerpoint/2010/main" val="3284470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309319"/>
          </a:xfrm>
        </p:spPr>
        <p:txBody>
          <a:bodyPr anchor="t"/>
          <a:lstStyle/>
          <a:p>
            <a:pPr marL="0" indent="0" algn="l"/>
            <a:r>
              <a:rPr lang="en-GB" b="1" dirty="0" smtClean="0"/>
              <a:t>Examinations:</a:t>
            </a:r>
            <a:r>
              <a:rPr lang="en-GB" dirty="0" smtClean="0"/>
              <a:t/>
            </a:r>
            <a:br>
              <a:rPr lang="en-GB" dirty="0" smtClean="0"/>
            </a:br>
            <a:r>
              <a:rPr lang="en-GB" dirty="0"/>
              <a:t/>
            </a:r>
            <a:br>
              <a:rPr lang="en-GB" dirty="0"/>
            </a:br>
            <a:r>
              <a:rPr lang="en-GB" dirty="0" smtClean="0"/>
              <a:t>The overall time is the same (six hours)</a:t>
            </a:r>
            <a:br>
              <a:rPr lang="en-GB" dirty="0" smtClean="0"/>
            </a:br>
            <a:r>
              <a:rPr lang="en-GB" dirty="0"/>
              <a:t/>
            </a:r>
            <a:br>
              <a:rPr lang="en-GB" dirty="0"/>
            </a:br>
            <a:r>
              <a:rPr lang="en-GB" dirty="0" smtClean="0"/>
              <a:t>Previously: A2 Biology was four exams over two years (80%) and two internal assessments (20%)</a:t>
            </a:r>
            <a:br>
              <a:rPr lang="en-GB" dirty="0" smtClean="0"/>
            </a:br>
            <a:r>
              <a:rPr lang="en-GB" dirty="0" smtClean="0"/>
              <a:t/>
            </a:r>
            <a:br>
              <a:rPr lang="en-GB" dirty="0" smtClean="0"/>
            </a:br>
            <a:r>
              <a:rPr lang="en-GB" dirty="0" smtClean="0"/>
              <a:t>Now: Three exams at end of two years (100%)</a:t>
            </a:r>
            <a:br>
              <a:rPr lang="en-GB" dirty="0" smtClean="0"/>
            </a:br>
            <a:r>
              <a:rPr lang="en-GB" dirty="0"/>
              <a:t/>
            </a:r>
            <a:br>
              <a:rPr lang="en-GB" dirty="0"/>
            </a:br>
            <a:r>
              <a:rPr lang="en-GB" dirty="0" smtClean="0"/>
              <a:t>Implications: More time during course, a better ‘flow’ and focus on longer term understanding</a:t>
            </a:r>
            <a:endParaRPr lang="en-GB" dirty="0"/>
          </a:p>
        </p:txBody>
      </p:sp>
    </p:spTree>
    <p:extLst>
      <p:ext uri="{BB962C8B-B14F-4D97-AF65-F5344CB8AC3E}">
        <p14:creationId xmlns:p14="http://schemas.microsoft.com/office/powerpoint/2010/main" val="3468760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309319"/>
          </a:xfrm>
        </p:spPr>
        <p:txBody>
          <a:bodyPr anchor="t"/>
          <a:lstStyle/>
          <a:p>
            <a:pPr marL="0" indent="0" algn="l"/>
            <a:r>
              <a:rPr lang="en-GB" b="1" dirty="0" smtClean="0"/>
              <a:t>The practical activities:</a:t>
            </a:r>
            <a:r>
              <a:rPr lang="en-GB" dirty="0" smtClean="0"/>
              <a:t/>
            </a:r>
            <a:br>
              <a:rPr lang="en-GB" dirty="0" smtClean="0"/>
            </a:br>
            <a:r>
              <a:rPr lang="en-GB" dirty="0" smtClean="0"/>
              <a:t/>
            </a:r>
            <a:br>
              <a:rPr lang="en-GB" dirty="0" smtClean="0"/>
            </a:br>
            <a:r>
              <a:rPr lang="en-GB" dirty="0" smtClean="0"/>
              <a:t>Now: Exam questions will ask students to design experiments, improve methods, process results and draw conclusions.</a:t>
            </a:r>
            <a:r>
              <a:rPr lang="en-GB" dirty="0"/>
              <a:t/>
            </a:r>
            <a:br>
              <a:rPr lang="en-GB" dirty="0"/>
            </a:br>
            <a:r>
              <a:rPr lang="en-GB" dirty="0"/>
              <a:t/>
            </a:r>
            <a:br>
              <a:rPr lang="en-GB" dirty="0"/>
            </a:br>
            <a:r>
              <a:rPr lang="en-GB" dirty="0" smtClean="0"/>
              <a:t>Implications:</a:t>
            </a:r>
            <a:br>
              <a:rPr lang="en-GB" dirty="0" smtClean="0"/>
            </a:br>
            <a:r>
              <a:rPr lang="en-GB" dirty="0" smtClean="0"/>
              <a:t>1. We are now doing more practical work</a:t>
            </a:r>
            <a:br>
              <a:rPr lang="en-GB" dirty="0" smtClean="0"/>
            </a:br>
            <a:r>
              <a:rPr lang="en-GB" dirty="0" smtClean="0"/>
              <a:t>2. This is more student-led</a:t>
            </a:r>
            <a:br>
              <a:rPr lang="en-GB" dirty="0" smtClean="0"/>
            </a:br>
            <a:r>
              <a:rPr lang="en-GB" dirty="0" smtClean="0"/>
              <a:t>3. This is also more targeted</a:t>
            </a:r>
            <a:br>
              <a:rPr lang="en-GB" dirty="0" smtClean="0"/>
            </a:br>
            <a:r>
              <a:rPr lang="en-GB" dirty="0" smtClean="0"/>
              <a:t>4. More focussed work on exam questions</a:t>
            </a:r>
            <a:endParaRPr lang="en-GB" dirty="0"/>
          </a:p>
        </p:txBody>
      </p:sp>
    </p:spTree>
    <p:extLst>
      <p:ext uri="{BB962C8B-B14F-4D97-AF65-F5344CB8AC3E}">
        <p14:creationId xmlns:p14="http://schemas.microsoft.com/office/powerpoint/2010/main" val="3128616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525343"/>
          </a:xfrm>
        </p:spPr>
        <p:txBody>
          <a:bodyPr anchor="t">
            <a:normAutofit/>
          </a:bodyPr>
          <a:lstStyle/>
          <a:p>
            <a:pPr marL="0" indent="0" algn="l"/>
            <a:r>
              <a:rPr lang="en-GB" b="1" dirty="0" smtClean="0"/>
              <a:t>Practical endorsement:</a:t>
            </a:r>
            <a:r>
              <a:rPr lang="en-GB" dirty="0" smtClean="0"/>
              <a:t/>
            </a:r>
            <a:br>
              <a:rPr lang="en-GB" dirty="0" smtClean="0"/>
            </a:br>
            <a:r>
              <a:rPr lang="en-GB" dirty="0"/>
              <a:t/>
            </a:r>
            <a:br>
              <a:rPr lang="en-GB" dirty="0"/>
            </a:br>
            <a:r>
              <a:rPr lang="en-GB" dirty="0" smtClean="0"/>
              <a:t>Previously: Two pieces of internal assessment which made up 20% of total A2 grade</a:t>
            </a:r>
            <a:br>
              <a:rPr lang="en-GB" dirty="0" smtClean="0"/>
            </a:br>
            <a:r>
              <a:rPr lang="en-GB" dirty="0"/>
              <a:t/>
            </a:r>
            <a:br>
              <a:rPr lang="en-GB" dirty="0"/>
            </a:br>
            <a:r>
              <a:rPr lang="en-GB" dirty="0" smtClean="0"/>
              <a:t>Now: Twelve required </a:t>
            </a:r>
            <a:r>
              <a:rPr lang="en-GB" dirty="0" err="1" smtClean="0"/>
              <a:t>practicals</a:t>
            </a:r>
            <a:r>
              <a:rPr lang="en-GB" dirty="0" smtClean="0"/>
              <a:t> which make up 15% of total A2 marks (through exam questions). All students must complete a laboratory book. These are teacher-assessed and lead to a pass on students’ certificates (or a fail).</a:t>
            </a:r>
            <a:br>
              <a:rPr lang="en-GB" dirty="0" smtClean="0"/>
            </a:br>
            <a:r>
              <a:rPr lang="en-GB" dirty="0"/>
              <a:t/>
            </a:r>
            <a:br>
              <a:rPr lang="en-GB" dirty="0"/>
            </a:br>
            <a:r>
              <a:rPr lang="en-GB" dirty="0" smtClean="0"/>
              <a:t>All schools will be visited by Exam Board ‘advisors’</a:t>
            </a:r>
            <a:endParaRPr lang="en-GB" dirty="0"/>
          </a:p>
        </p:txBody>
      </p:sp>
    </p:spTree>
    <p:extLst>
      <p:ext uri="{BB962C8B-B14F-4D97-AF65-F5344CB8AC3E}">
        <p14:creationId xmlns:p14="http://schemas.microsoft.com/office/powerpoint/2010/main" val="1167946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309319"/>
          </a:xfrm>
        </p:spPr>
        <p:txBody>
          <a:bodyPr anchor="t"/>
          <a:lstStyle/>
          <a:p>
            <a:pPr algn="l"/>
            <a:r>
              <a:rPr lang="en-GB" b="1" dirty="0" smtClean="0"/>
              <a:t>The five competencies:</a:t>
            </a:r>
            <a:r>
              <a:rPr lang="en-GB" dirty="0" smtClean="0"/>
              <a:t/>
            </a:r>
            <a:br>
              <a:rPr lang="en-GB" dirty="0" smtClean="0"/>
            </a:br>
            <a:r>
              <a:rPr lang="en-GB" dirty="0"/>
              <a:t/>
            </a:r>
            <a:br>
              <a:rPr lang="en-GB" dirty="0"/>
            </a:br>
            <a:r>
              <a:rPr lang="en-GB" dirty="0" smtClean="0"/>
              <a:t>1. Follows written procedures</a:t>
            </a:r>
            <a:br>
              <a:rPr lang="en-GB" dirty="0" smtClean="0"/>
            </a:br>
            <a:r>
              <a:rPr lang="en-GB" dirty="0" smtClean="0"/>
              <a:t>2. Applies investigative approaches and methods when using instruments and equipment</a:t>
            </a:r>
            <a:br>
              <a:rPr lang="en-GB" dirty="0" smtClean="0"/>
            </a:br>
            <a:r>
              <a:rPr lang="en-GB" dirty="0" smtClean="0"/>
              <a:t>3. Safely uses a range of practical equipment and materials</a:t>
            </a:r>
            <a:br>
              <a:rPr lang="en-GB" dirty="0" smtClean="0"/>
            </a:br>
            <a:r>
              <a:rPr lang="en-GB" dirty="0" smtClean="0"/>
              <a:t>4. Makes and records observations</a:t>
            </a:r>
            <a:br>
              <a:rPr lang="en-GB" dirty="0" smtClean="0"/>
            </a:br>
            <a:r>
              <a:rPr lang="en-GB" dirty="0" smtClean="0"/>
              <a:t>5. Researches, references and reports</a:t>
            </a:r>
            <a:endParaRPr lang="en-GB" dirty="0"/>
          </a:p>
        </p:txBody>
      </p:sp>
    </p:spTree>
    <p:extLst>
      <p:ext uri="{BB962C8B-B14F-4D97-AF65-F5344CB8AC3E}">
        <p14:creationId xmlns:p14="http://schemas.microsoft.com/office/powerpoint/2010/main" val="3128616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309319"/>
          </a:xfrm>
        </p:spPr>
        <p:txBody>
          <a:bodyPr anchor="t">
            <a:normAutofit fontScale="90000"/>
          </a:bodyPr>
          <a:lstStyle/>
          <a:p>
            <a:pPr marL="0" indent="0" algn="l"/>
            <a:r>
              <a:rPr lang="en-GB" sz="3600" b="1" dirty="0" smtClean="0"/>
              <a:t>The practical activities:</a:t>
            </a:r>
            <a:r>
              <a:rPr lang="en-GB" b="1" dirty="0" smtClean="0"/>
              <a:t/>
            </a:r>
            <a:br>
              <a:rPr lang="en-GB" b="1" dirty="0" smtClean="0"/>
            </a:br>
            <a:r>
              <a:rPr lang="en-GB" dirty="0"/>
              <a:t/>
            </a:r>
            <a:br>
              <a:rPr lang="en-GB" dirty="0"/>
            </a:br>
            <a:r>
              <a:rPr lang="en-GB" dirty="0" smtClean="0"/>
              <a:t>1. </a:t>
            </a:r>
            <a:r>
              <a:rPr lang="en-GB" sz="3100" dirty="0" smtClean="0"/>
              <a:t>Investigation </a:t>
            </a:r>
            <a:r>
              <a:rPr lang="en-GB" sz="3100" dirty="0"/>
              <a:t>into the effect of a named variable on the rate of an enzyme-controlled reaction</a:t>
            </a:r>
            <a:br>
              <a:rPr lang="en-GB" sz="3100" dirty="0"/>
            </a:br>
            <a:r>
              <a:rPr lang="en-GB" sz="3100" dirty="0" smtClean="0"/>
              <a:t>2. Preparation </a:t>
            </a:r>
            <a:r>
              <a:rPr lang="en-GB" sz="3100" dirty="0"/>
              <a:t>of stained squashes of cells from plant root tips</a:t>
            </a:r>
            <a:br>
              <a:rPr lang="en-GB" sz="3100" dirty="0"/>
            </a:br>
            <a:r>
              <a:rPr lang="en-GB" sz="3100" dirty="0" smtClean="0"/>
              <a:t>3. Production </a:t>
            </a:r>
            <a:r>
              <a:rPr lang="en-GB" sz="3100" dirty="0"/>
              <a:t>of a dilution series of a solute to produce a calibration curve</a:t>
            </a:r>
            <a:br>
              <a:rPr lang="en-GB" sz="3100" dirty="0"/>
            </a:br>
            <a:r>
              <a:rPr lang="en-GB" sz="3100" dirty="0" smtClean="0"/>
              <a:t>4. Investigation </a:t>
            </a:r>
            <a:r>
              <a:rPr lang="en-GB" sz="3100" dirty="0"/>
              <a:t>into the effect of a named variable on the permeability of cell-surface membranes</a:t>
            </a:r>
            <a:br>
              <a:rPr lang="en-GB" sz="3100" dirty="0"/>
            </a:br>
            <a:r>
              <a:rPr lang="en-GB" sz="3100" dirty="0" smtClean="0"/>
              <a:t>5. Dissection </a:t>
            </a:r>
            <a:r>
              <a:rPr lang="en-GB" sz="3100" dirty="0"/>
              <a:t>of animal or plant gas exchange or mass transport</a:t>
            </a:r>
            <a:br>
              <a:rPr lang="en-GB" sz="3100" dirty="0"/>
            </a:br>
            <a:r>
              <a:rPr lang="en-GB" sz="3100" dirty="0" smtClean="0"/>
              <a:t>6. Use </a:t>
            </a:r>
            <a:r>
              <a:rPr lang="en-GB" sz="3100" dirty="0"/>
              <a:t>of aseptic techniques to investigate the effect of antimicrobial substances on microbial growth system or of organ within such a system</a:t>
            </a:r>
          </a:p>
        </p:txBody>
      </p:sp>
    </p:spTree>
    <p:extLst>
      <p:ext uri="{BB962C8B-B14F-4D97-AF65-F5344CB8AC3E}">
        <p14:creationId xmlns:p14="http://schemas.microsoft.com/office/powerpoint/2010/main" val="3128616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309319"/>
          </a:xfrm>
        </p:spPr>
        <p:txBody>
          <a:bodyPr anchor="t">
            <a:normAutofit fontScale="90000"/>
          </a:bodyPr>
          <a:lstStyle/>
          <a:p>
            <a:pPr marL="0" indent="0" algn="l"/>
            <a:r>
              <a:rPr lang="en-GB" sz="3600" b="1" dirty="0" smtClean="0"/>
              <a:t>The practical activities:</a:t>
            </a:r>
            <a:r>
              <a:rPr lang="en-GB" sz="3600" dirty="0" smtClean="0"/>
              <a:t/>
            </a:r>
            <a:br>
              <a:rPr lang="en-GB" sz="3600" dirty="0" smtClean="0"/>
            </a:br>
            <a:r>
              <a:rPr lang="en-GB" sz="3100" dirty="0"/>
              <a:t/>
            </a:r>
            <a:br>
              <a:rPr lang="en-GB" sz="3100" dirty="0"/>
            </a:br>
            <a:r>
              <a:rPr lang="en-GB" sz="3100" dirty="0" smtClean="0"/>
              <a:t>7. Use </a:t>
            </a:r>
            <a:r>
              <a:rPr lang="en-GB" sz="3100" dirty="0"/>
              <a:t>of chromatography to investigate the pigments isolated from leaves of different plants</a:t>
            </a:r>
            <a:br>
              <a:rPr lang="en-GB" sz="3100" dirty="0"/>
            </a:br>
            <a:r>
              <a:rPr lang="en-GB" sz="3100" dirty="0" smtClean="0"/>
              <a:t>8. Investigation </a:t>
            </a:r>
            <a:r>
              <a:rPr lang="en-GB" sz="3100" dirty="0"/>
              <a:t>into the effect of a named factor on the rate of dehydrogenase activity in extracts of chloroplasts</a:t>
            </a:r>
            <a:br>
              <a:rPr lang="en-GB" sz="3100" dirty="0"/>
            </a:br>
            <a:r>
              <a:rPr lang="en-GB" sz="3100" dirty="0" smtClean="0"/>
              <a:t>9. Investigation </a:t>
            </a:r>
            <a:r>
              <a:rPr lang="en-GB" sz="3100" dirty="0"/>
              <a:t>into the effect of a named variable on the rate of respiration of cultures of single-celled organisms</a:t>
            </a:r>
            <a:br>
              <a:rPr lang="en-GB" sz="3100" dirty="0"/>
            </a:br>
            <a:r>
              <a:rPr lang="en-GB" sz="3100" dirty="0" smtClean="0"/>
              <a:t>10. Investigation </a:t>
            </a:r>
            <a:r>
              <a:rPr lang="en-GB" sz="3100" dirty="0"/>
              <a:t>into the effect of an environmental variable on the movement of an animal</a:t>
            </a:r>
            <a:br>
              <a:rPr lang="en-GB" sz="3100" dirty="0"/>
            </a:br>
            <a:r>
              <a:rPr lang="en-GB" sz="3100" dirty="0" smtClean="0"/>
              <a:t>11. Production </a:t>
            </a:r>
            <a:r>
              <a:rPr lang="en-GB" sz="3100" dirty="0"/>
              <a:t>of a dilution series of a glucose solution and use of colorimetric techniques to produce a calibration curve </a:t>
            </a:r>
            <a:br>
              <a:rPr lang="en-GB" sz="3100" dirty="0"/>
            </a:br>
            <a:r>
              <a:rPr lang="en-GB" sz="3100" dirty="0" smtClean="0"/>
              <a:t>12. Investigation </a:t>
            </a:r>
            <a:r>
              <a:rPr lang="en-GB" sz="3100" dirty="0"/>
              <a:t>into the effect of a named environmental factor on the distribution of a </a:t>
            </a:r>
            <a:r>
              <a:rPr lang="en-GB" sz="3100" dirty="0" smtClean="0"/>
              <a:t>species</a:t>
            </a:r>
            <a:r>
              <a:rPr lang="en-GB" sz="3100" dirty="0"/>
              <a:t/>
            </a:r>
            <a:br>
              <a:rPr lang="en-GB" sz="3100" dirty="0"/>
            </a:br>
            <a:r>
              <a:rPr lang="en-GB" sz="3100" dirty="0"/>
              <a:t/>
            </a:r>
            <a:br>
              <a:rPr lang="en-GB" sz="3100" dirty="0"/>
            </a:br>
            <a:r>
              <a:rPr lang="en-GB" sz="3100" dirty="0"/>
              <a:t/>
            </a:r>
            <a:br>
              <a:rPr lang="en-GB" sz="3100" dirty="0"/>
            </a:br>
            <a:endParaRPr lang="en-GB" sz="3100" dirty="0"/>
          </a:p>
        </p:txBody>
      </p:sp>
    </p:spTree>
    <p:extLst>
      <p:ext uri="{BB962C8B-B14F-4D97-AF65-F5344CB8AC3E}">
        <p14:creationId xmlns:p14="http://schemas.microsoft.com/office/powerpoint/2010/main" val="3128616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309319"/>
          </a:xfrm>
        </p:spPr>
        <p:txBody>
          <a:bodyPr anchor="t"/>
          <a:lstStyle/>
          <a:p>
            <a:pPr algn="l"/>
            <a:r>
              <a:rPr lang="en-GB" b="1" dirty="0" err="1" smtClean="0"/>
              <a:t>Ofqual</a:t>
            </a:r>
            <a:r>
              <a:rPr lang="en-GB" b="1" dirty="0" smtClean="0"/>
              <a:t> research:</a:t>
            </a:r>
            <a:r>
              <a:rPr lang="en-GB" dirty="0" smtClean="0"/>
              <a:t/>
            </a:r>
            <a:br>
              <a:rPr lang="en-GB" dirty="0" smtClean="0"/>
            </a:br>
            <a:r>
              <a:rPr lang="en-GB" dirty="0"/>
              <a:t/>
            </a:r>
            <a:br>
              <a:rPr lang="en-GB" dirty="0"/>
            </a:br>
            <a:r>
              <a:rPr lang="en-GB" dirty="0" smtClean="0"/>
              <a:t>“</a:t>
            </a:r>
            <a:r>
              <a:rPr lang="en-GB" dirty="0" err="1" smtClean="0"/>
              <a:t>Ofqual</a:t>
            </a:r>
            <a:r>
              <a:rPr lang="en-GB" dirty="0" smtClean="0"/>
              <a:t> is keen to ensure that changes to the way that </a:t>
            </a:r>
            <a:r>
              <a:rPr lang="en-GB" dirty="0" err="1" smtClean="0"/>
              <a:t>practicals</a:t>
            </a:r>
            <a:r>
              <a:rPr lang="en-GB" dirty="0" smtClean="0"/>
              <a:t> are assessed does not reduce the capabilities of students. Research is being carried out to evaluate the practical skills of new science undergraduates [before and after the change]. </a:t>
            </a:r>
            <a:br>
              <a:rPr lang="en-GB" dirty="0" smtClean="0"/>
            </a:br>
            <a:r>
              <a:rPr lang="en-GB" dirty="0"/>
              <a:t/>
            </a:r>
            <a:br>
              <a:rPr lang="en-GB" dirty="0"/>
            </a:br>
            <a:r>
              <a:rPr lang="en-GB" dirty="0" smtClean="0"/>
              <a:t>A bespoke practical skills measure will be deployed by independent assessors at universities… in Autumn 2016, 2017 and 2018.”</a:t>
            </a:r>
            <a:endParaRPr lang="en-GB" dirty="0"/>
          </a:p>
        </p:txBody>
      </p:sp>
    </p:spTree>
    <p:extLst>
      <p:ext uri="{BB962C8B-B14F-4D97-AF65-F5344CB8AC3E}">
        <p14:creationId xmlns:p14="http://schemas.microsoft.com/office/powerpoint/2010/main" val="3835759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rgbClr val="003D7D"/>
      </a:dk1>
      <a:lt1>
        <a:sysClr val="window" lastClr="FFFFFF"/>
      </a:lt1>
      <a:dk2>
        <a:srgbClr val="003D7D"/>
      </a:dk2>
      <a:lt2>
        <a:srgbClr val="003D7D"/>
      </a:lt2>
      <a:accent1>
        <a:srgbClr val="003D7D"/>
      </a:accent1>
      <a:accent2>
        <a:srgbClr val="003D7D"/>
      </a:accent2>
      <a:accent3>
        <a:srgbClr val="003D7D"/>
      </a:accent3>
      <a:accent4>
        <a:srgbClr val="003D7D"/>
      </a:accent4>
      <a:accent5>
        <a:srgbClr val="003D7D"/>
      </a:accent5>
      <a:accent6>
        <a:srgbClr val="003D7D"/>
      </a:accent6>
      <a:hlink>
        <a:srgbClr val="003D7D"/>
      </a:hlink>
      <a:folHlink>
        <a:srgbClr val="003D7D"/>
      </a:folHlink>
    </a:clrScheme>
    <a:fontScheme name="oithev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3882</TotalTime>
  <Words>59</Words>
  <Application>Microsoft Office PowerPoint</Application>
  <PresentationFormat>On-screen Show (4:3)</PresentationFormat>
  <Paragraphs>26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Teaching the new A Levels:  Dr Nick Dixon   </vt:lpstr>
      <vt:lpstr>Course structure:  Previously: January and June exams and so resits were allowed  Now: Both courses (AS and A2) are linear with no January exams and so no resits  Additionally the courses have been ‘decoupled’ so AS is stand-alone  Implications: We now only offer A2 not AS</vt:lpstr>
      <vt:lpstr>Examinations:  The overall time is the same (six hours)  Previously: A2 Biology was four exams over two years (80%) and two internal assessments (20%)  Now: Three exams at end of two years (100%)  Implications: More time during course, a better ‘flow’ and focus on longer term understanding</vt:lpstr>
      <vt:lpstr>The practical activities:  Now: Exam questions will ask students to design experiments, improve methods, process results and draw conclusions.  Implications: 1. We are now doing more practical work 2. This is more student-led 3. This is also more targeted 4. More focussed work on exam questions</vt:lpstr>
      <vt:lpstr>Practical endorsement:  Previously: Two pieces of internal assessment which made up 20% of total A2 grade  Now: Twelve required practicals which make up 15% of total A2 marks (through exam questions). All students must complete a laboratory book. These are teacher-assessed and lead to a pass on students’ certificates (or a fail).  All schools will be visited by Exam Board ‘advisors’</vt:lpstr>
      <vt:lpstr>The five competencies:  1. Follows written procedures 2. Applies investigative approaches and methods when using instruments and equipment 3. Safely uses a range of practical equipment and materials 4. Makes and records observations 5. Researches, references and reports</vt:lpstr>
      <vt:lpstr>The practical activities:  1. Investigation into the effect of a named variable on the rate of an enzyme-controlled reaction 2. Preparation of stained squashes of cells from plant root tips 3. Production of a dilution series of a solute to produce a calibration curve 4. Investigation into the effect of a named variable on the permeability of cell-surface membranes 5. Dissection of animal or plant gas exchange or mass transport 6. Use of aseptic techniques to investigate the effect of antimicrobial substances on microbial growth system or of organ within such a system</vt:lpstr>
      <vt:lpstr>The practical activities:  7. Use of chromatography to investigate the pigments isolated from leaves of different plants 8. Investigation into the effect of a named factor on the rate of dehydrogenase activity in extracts of chloroplasts 9. Investigation into the effect of a named variable on the rate of respiration of cultures of single-celled organisms 10. Investigation into the effect of an environmental variable on the movement of an animal 11. Production of a dilution series of a glucose solution and use of colorimetric techniques to produce a calibration curve  12. Investigation into the effect of a named environmental factor on the distribution of a species   </vt:lpstr>
      <vt:lpstr>Ofqual research:  “Ofqual is keen to ensure that changes to the way that practicals are assessed does not reduce the capabilities of students. Research is being carried out to evaluate the practical skills of new science undergraduates [before and after the change].   A bespoke practical skills measure will be deployed by independent assessors at universities… in Autumn 2016, 2017 and 2018.”</vt:lpstr>
      <vt:lpstr>A practical book:</vt:lpstr>
      <vt:lpstr>Content changes:  What is new: water, inorganic ions, bonding in proteins, more detail about ATP, viruses, ELISA, calculating the mitotic index, translocation in plants, stabilising selection, species richness, carrying capacity, phosphorous cycle, dihybrid inheritance, nephron structure  What is lost: disease, lock and key hypothesis, water uptake in plants, ecological pyramids, intensive farming, carbon cycle, global warming, thermoregulation</vt:lpstr>
      <vt:lpstr>Mathematics in biology:  There doesn’t seem to be much of a change. Ten percent of exam papers will test this. It will be equivalent to higher tier GCSE mathematics.  It will cover: arithmetic and numerical computation, handling data, algebra, graphs, geometry and trigonometry</vt:lpstr>
      <vt:lpstr>One of my Year 12 students said:  “This year there is much more emphasis on retaining and then applying knowledge. My teachers pester me about keeping my notes neat and in order. The practicals are the most different. I feel I learn more by improving on the previous practical [not just being stand-alone]. I like my lab book!”</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Spencer</dc:creator>
  <cp:lastModifiedBy>Sarah Cox</cp:lastModifiedBy>
  <cp:revision>171</cp:revision>
  <cp:lastPrinted>2016-07-05T13:35:05Z</cp:lastPrinted>
  <dcterms:created xsi:type="dcterms:W3CDTF">2015-07-30T15:27:23Z</dcterms:created>
  <dcterms:modified xsi:type="dcterms:W3CDTF">2016-07-15T10:19:12Z</dcterms:modified>
</cp:coreProperties>
</file>