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1" r:id="rId7"/>
    <p:sldId id="262" r:id="rId8"/>
    <p:sldId id="265" r:id="rId9"/>
    <p:sldId id="263" r:id="rId10"/>
    <p:sldId id="266" r:id="rId11"/>
    <p:sldId id="264" r:id="rId12"/>
    <p:sldId id="260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90044-AB65-475A-9A12-9C78DB208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B22F97-79D0-4FBD-8FE3-320853CA7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0CAF1-7931-416D-AB9B-2EAC479D7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1FEB6-6C20-4B39-8EAE-218503420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A098B-5B43-4A4D-9268-4B39B16DF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0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CCC7B-B382-40F7-8D5C-731DCDD3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F07AE6-D7D8-4EE4-B579-5499817A9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059FC0-8028-44B3-8281-A6CF5207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D8F3F-AA10-4BCF-A333-BD3218F0A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7A2A6-9E5A-4E18-9735-9DE223FB4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4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A92F42-4EBB-42E5-B9EE-7BF3601A07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FE291-80C8-4201-8491-DE7E557DE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74260-DA04-4428-A93C-150EF5A45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E7233-81C9-493A-A7D5-389EFB32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7C4E1-435D-4BBD-81F5-2CB5A51DD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4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0D900-61D4-4EA5-9613-FABB67DAD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64CB4-E559-4A74-86CA-100829BA9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57D4D-6E52-4995-8F4C-48511CB32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74411-A479-42D6-A53E-3CD2E340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1C5B2-6E98-4B27-A24E-B1D16465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548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E150A-05B5-48FD-9F35-7C67A60C7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5DD00-5A09-401D-849A-E3F28FB27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535A3-06BA-49CF-A160-4BFA2276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FFEB9-C79C-4154-9770-ABBC366B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87CD-D36D-4CBD-B865-31DCDF61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4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A2AEC-B2AC-4D83-BDA8-8AB72CB35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E8FF6-1590-44D7-90C8-C9BD19B2E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013292-E1DD-445F-9A85-684BEE8A2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70D7E-B926-4748-9D3B-D411961D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C4A16-052C-45A4-AF89-FBC45E4F7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AEE1C7-143E-4CA4-8C4D-308E5DE3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62D6-DBD2-4066-A34B-FAA684EC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C3D24-037C-4A0C-B552-A0D5E9B1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6FAF0-D1FF-463F-A49A-726BC851D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11ACB-C608-4401-B335-F9FBB7C838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50DCB8-7731-4070-9479-D0B8D1EF7C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5D2841-5663-4F60-B6F2-FF21BCEA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06DCD4-D882-422A-A89E-EEB43EE10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E2825-98E7-4A00-B37A-0B8C502B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FC124-A762-4478-BBE5-C169F2C4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99E696-B880-4110-8E33-24B892C1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54993-8CFC-49E1-B962-2A654CAC3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7150D-3EB2-4DCC-83F2-9F9713C1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88EB22-0E6B-40AC-B3DC-F69D626F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DC41A-2E8E-41B8-97C2-648E23E7E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CAA6E-BD91-40F3-9EEB-0F075C27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77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27961-2A05-4F3B-970F-6BF309875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5E4A-568D-4B4A-9061-26D108667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4D133-16D7-4448-B373-7DD35A0B1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8D13E-55D5-483F-9FB5-CD56898C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F86A5-DD02-4B87-8242-D067C05AC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072891-8A90-402B-B678-331AA53BB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01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FEBDD-C381-45E8-ADDF-A5FC98E39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2ED0B-B6A3-41F6-8810-5F030DEBF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560222-AEC1-4661-903F-2B301BF26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B1583-34D7-4DCA-BD69-AB29B18F1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39F04-491D-4B2E-9EF5-C04058939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2ED8B-E0F3-450D-98E3-F8CCD80A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CA0368-DD54-4A9C-8934-6DA689C8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696B0-2918-429D-BF52-079E47754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056AE-EFA6-402F-88E7-1D6743E620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84E6-1692-4422-AD12-1816B8131751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77D51-A16D-4498-96B9-3897BF3B1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1121F-2C4A-4232-8E16-B997F27765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2600-F2C1-4F5B-8170-68A5037EA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4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5.open.ac.uk/course/view.php?id=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73E5-F618-47FD-9487-ADDFD0D3DF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Teaching chemistry to non-specialists at the Open University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3B24F0-F18B-47E2-9406-5206B4BB20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Nick Chatterton (School of Life, Health and Chemical Sciences)</a:t>
            </a:r>
          </a:p>
        </p:txBody>
      </p:sp>
    </p:spTree>
    <p:extLst>
      <p:ext uri="{BB962C8B-B14F-4D97-AF65-F5344CB8AC3E}">
        <p14:creationId xmlns:p14="http://schemas.microsoft.com/office/powerpoint/2010/main" val="2667505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680A0-F286-4A57-86EA-58C5EF8A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chalk and talk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65863B-DF14-42B6-A4CF-43811D1307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1745" y="1690688"/>
            <a:ext cx="3537476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70B8A0-5A61-45B4-8C24-E5A7C1631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6828967" cy="45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0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EEACB-8EB9-492F-9596-372EAB4BB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support for those struggling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FD7E4-751B-4D0D-AC59-1E032309A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30FEF4-6CDE-4367-B331-07FF0F1BC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13" y="1509713"/>
            <a:ext cx="5022287" cy="4667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F68508-7EE6-4DDD-9B90-831340EF2831}"/>
              </a:ext>
            </a:extLst>
          </p:cNvPr>
          <p:cNvSpPr txBox="1"/>
          <p:nvPr/>
        </p:nvSpPr>
        <p:spPr>
          <a:xfrm>
            <a:off x="2124075" y="6311900"/>
            <a:ext cx="2220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S201 primer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F5BA0-95C3-4EA6-9693-7BC9816A0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784" y="2252662"/>
            <a:ext cx="4644766" cy="23526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7D3075-373C-46FC-9FE2-2E39BC0BA461}"/>
              </a:ext>
            </a:extLst>
          </p:cNvPr>
          <p:cNvSpPr txBox="1"/>
          <p:nvPr/>
        </p:nvSpPr>
        <p:spPr>
          <a:xfrm>
            <a:off x="7667625" y="4943475"/>
            <a:ext cx="3143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S112: use of short videos in response to forum queries </a:t>
            </a:r>
          </a:p>
        </p:txBody>
      </p:sp>
    </p:spTree>
    <p:extLst>
      <p:ext uri="{BB962C8B-B14F-4D97-AF65-F5344CB8AC3E}">
        <p14:creationId xmlns:p14="http://schemas.microsoft.com/office/powerpoint/2010/main" val="11758055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A5C5D-A2F2-48D6-92F8-908114F1B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80"/>
            <a:ext cx="10515600" cy="1325563"/>
          </a:xfrm>
        </p:spPr>
        <p:txBody>
          <a:bodyPr/>
          <a:lstStyle/>
          <a:p>
            <a:r>
              <a:rPr lang="en-US" dirty="0"/>
              <a:t>Learning by doing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25383-4444-45BE-A14A-274807CEA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57808-6945-4D1C-AD84-C82EEB4D6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19" y="2067673"/>
            <a:ext cx="5914288" cy="19336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2A211A-E22C-4953-B113-431707ED4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770961"/>
            <a:ext cx="5914287" cy="588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6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B42C0-6D66-450C-9925-6A3DDBF8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B337F-22A9-4D61-AD24-5C8E7439D3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Various strategies used to support non-specialist chemists</a:t>
            </a:r>
          </a:p>
          <a:p>
            <a:r>
              <a:rPr lang="en-US" dirty="0"/>
              <a:t>Context/relevant questions</a:t>
            </a:r>
          </a:p>
          <a:p>
            <a:r>
              <a:rPr lang="en-US" dirty="0"/>
              <a:t>Learning materials when needed</a:t>
            </a:r>
          </a:p>
          <a:p>
            <a:r>
              <a:rPr lang="en-US" dirty="0"/>
              <a:t>“Sneaking it in”</a:t>
            </a:r>
          </a:p>
          <a:p>
            <a:r>
              <a:rPr lang="en-US" dirty="0"/>
              <a:t>Learning by doing and through assessment</a:t>
            </a:r>
          </a:p>
          <a:p>
            <a:r>
              <a:rPr lang="en-US" dirty="0"/>
              <a:t>Using a combination of text + pictures, interactive features, video, animations and live teaching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31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9771-75B9-4E99-80DE-98034073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 chemistry for “non-chemists”.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9B223-CBC9-435A-A216-AB85B34DB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access</a:t>
            </a:r>
          </a:p>
          <a:p>
            <a:r>
              <a:rPr lang="en-US" dirty="0"/>
              <a:t>Online supported distance learning</a:t>
            </a:r>
          </a:p>
          <a:p>
            <a:r>
              <a:rPr lang="en-US" dirty="0"/>
              <a:t>Q64 Natural Sciences and Q71 Health Sciences</a:t>
            </a:r>
          </a:p>
          <a:p>
            <a:r>
              <a:rPr lang="en-US" dirty="0"/>
              <a:t>Open Degree</a:t>
            </a:r>
          </a:p>
          <a:p>
            <a:r>
              <a:rPr lang="en-US" dirty="0"/>
              <a:t>MSc – Medicinal Chemistry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05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0928-492E-4F7F-9F0A-DC712969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OU Level 1 – studied by around 5000 students annually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406092-6190-433A-AA36-971E9CC43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" y="1304608"/>
            <a:ext cx="9372600" cy="1571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A2CF73-8BA3-4D21-9D17-0D2A03629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215" y="3153410"/>
            <a:ext cx="9039225" cy="1485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C0BCCE-C0B4-4F08-9FB3-C2CE3DA396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897120"/>
            <a:ext cx="9220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12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1D3AF3-ACF0-418D-A854-E62253DA9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952" y="597802"/>
            <a:ext cx="6980695" cy="5222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549C2-E99E-4F43-8440-CB00950B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37F0E5-5701-4E9E-BCD8-79C31DB0B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4921" y="880402"/>
            <a:ext cx="33537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8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9A76A-C1F4-42A8-895B-DA513F0D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Context/question driven aka “sneaking the chemistry in”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179E9-F933-4ECD-B1D6-109D48592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2710" y="1292066"/>
            <a:ext cx="4362450" cy="546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BE58C1-81FE-4D16-9292-97FE3E3AD263}"/>
              </a:ext>
            </a:extLst>
          </p:cNvPr>
          <p:cNvSpPr txBox="1"/>
          <p:nvPr/>
        </p:nvSpPr>
        <p:spPr>
          <a:xfrm>
            <a:off x="1503680" y="1838960"/>
            <a:ext cx="59972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Students interest piqued via an interesting</a:t>
            </a:r>
          </a:p>
          <a:p>
            <a:r>
              <a:rPr lang="en-US" sz="2400" dirty="0"/>
              <a:t>and relevant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E.g. Topic 1 on infectious disease in SDK100 </a:t>
            </a:r>
          </a:p>
        </p:txBody>
      </p:sp>
    </p:spTree>
    <p:extLst>
      <p:ext uri="{BB962C8B-B14F-4D97-AF65-F5344CB8AC3E}">
        <p14:creationId xmlns:p14="http://schemas.microsoft.com/office/powerpoint/2010/main" val="103573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EE999-120B-494D-B31C-8373B3427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chemistry when they need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777B02-EB2E-43A6-AC39-D80541C3B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8181"/>
            <a:ext cx="10226040" cy="34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0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8C5AE-4A76-4FDF-919F-9675B387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the subject matter to life on screen.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137E1E-BB33-4159-909B-A97509670F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4789" y="3884302"/>
            <a:ext cx="3468716" cy="25853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A60899-4105-4BB9-B5A5-3C3501B5C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734" y="5044449"/>
            <a:ext cx="3247390" cy="15986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3DDDD1-098E-46E1-AEEC-254108BFF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98" y="1498588"/>
            <a:ext cx="2676118" cy="3353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12C3A0-0701-42DE-9B8F-CAE2317E76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2686" y="1681009"/>
            <a:ext cx="4329314" cy="20032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07A7A-D554-4D57-84A5-8C590D974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0930" y="1498588"/>
            <a:ext cx="3468716" cy="18576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A5A271-9A06-447E-BFC2-FCAFFADD6B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6005" y="4001294"/>
            <a:ext cx="3467903" cy="205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82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37B2F-A697-460A-AC19-B4CF522CA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Games/interactives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388F7-BD98-40BC-BE94-CFE100D8C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21" y="1605280"/>
            <a:ext cx="5165779" cy="391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05CB69-0CFD-4A8B-84F3-654F22835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451" y="2579665"/>
            <a:ext cx="5562600" cy="19628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2363CA5-598C-4C1C-BCDD-AFA96EC656D0}"/>
              </a:ext>
            </a:extLst>
          </p:cNvPr>
          <p:cNvSpPr txBox="1"/>
          <p:nvPr/>
        </p:nvSpPr>
        <p:spPr>
          <a:xfrm>
            <a:off x="6400800" y="57054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D27D8E-110C-4882-936D-71A710FCDDF5}"/>
              </a:ext>
            </a:extLst>
          </p:cNvPr>
          <p:cNvSpPr txBox="1"/>
          <p:nvPr/>
        </p:nvSpPr>
        <p:spPr>
          <a:xfrm>
            <a:off x="6756982" y="4428202"/>
            <a:ext cx="4106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Science Laboratory </a:t>
            </a:r>
          </a:p>
          <a:p>
            <a:r>
              <a:rPr lang="en-US" sz="2400" dirty="0">
                <a:hlinkClick r:id="rId4"/>
              </a:rPr>
              <a:t>https://learn5.open.ac.uk/course/view.php?id=2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4858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34C4-151E-49E0-B034-547A383F7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live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FBF53D-84CC-45DC-8AA6-501360770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622" y="1681163"/>
            <a:ext cx="6197699" cy="3365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908BDC-4BCE-4F84-9760-9F7CD8C184CC}"/>
              </a:ext>
            </a:extLst>
          </p:cNvPr>
          <p:cNvSpPr txBox="1"/>
          <p:nvPr/>
        </p:nvSpPr>
        <p:spPr>
          <a:xfrm>
            <a:off x="2676525" y="5248275"/>
            <a:ext cx="1592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Labcasts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3BFEC-2E66-49D3-8A1A-497D279AF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75" y="1795533"/>
            <a:ext cx="5003651" cy="28668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14640-FD9F-45A4-95BD-1E702B2DCF0D}"/>
              </a:ext>
            </a:extLst>
          </p:cNvPr>
          <p:cNvSpPr txBox="1"/>
          <p:nvPr/>
        </p:nvSpPr>
        <p:spPr>
          <a:xfrm>
            <a:off x="8382001" y="5174962"/>
            <a:ext cx="3619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Online tutorials (Adobe Connect)</a:t>
            </a:r>
          </a:p>
        </p:txBody>
      </p:sp>
    </p:spTree>
    <p:extLst>
      <p:ext uri="{BB962C8B-B14F-4D97-AF65-F5344CB8AC3E}">
        <p14:creationId xmlns:p14="http://schemas.microsoft.com/office/powerpoint/2010/main" val="1751269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1325</TotalTime>
  <Words>205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Teaching chemistry to non-specialists at the Open University</vt:lpstr>
      <vt:lpstr>OU chemistry for “non-chemists”.</vt:lpstr>
      <vt:lpstr>OU Level 1 – studied by around 5000 students annually</vt:lpstr>
      <vt:lpstr>PowerPoint Presentation</vt:lpstr>
      <vt:lpstr>Context/question driven aka “sneaking the chemistry in”</vt:lpstr>
      <vt:lpstr>Learning the chemistry when they need it</vt:lpstr>
      <vt:lpstr>Bringing the subject matter to life on screen.</vt:lpstr>
      <vt:lpstr>Games/interactives</vt:lpstr>
      <vt:lpstr>Going live</vt:lpstr>
      <vt:lpstr>Online chalk and talk</vt:lpstr>
      <vt:lpstr>Additional support for those struggling</vt:lpstr>
      <vt:lpstr>Learning by doing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chemistry to non-specialists at the Open University</dc:title>
  <dc:creator>admin</dc:creator>
  <cp:lastModifiedBy>admin</cp:lastModifiedBy>
  <cp:revision>29</cp:revision>
  <dcterms:created xsi:type="dcterms:W3CDTF">2019-06-28T13:20:02Z</dcterms:created>
  <dcterms:modified xsi:type="dcterms:W3CDTF">2019-07-01T08:16:40Z</dcterms:modified>
</cp:coreProperties>
</file>